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B29254-0FB2-4CD3-94B5-D43B3AA086D9}">
  <a:tblStyle styleId="{59B29254-0FB2-4CD3-94B5-D43B3AA086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acfd674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acfd674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acfd674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acfd674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acfd674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acfd674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cfd674c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cfd674c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775a9c8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775a9c8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75a9c83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75a9c83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775a9c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775a9c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775a9c8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775a9c8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75a9c8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75a9c8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bafbc38f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bafbc38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775a9c83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775a9c83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75a9c83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75a9c83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acfd67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acfd67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acfd674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acfd674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215475" y="2248500"/>
            <a:ext cx="3999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Stock Price Analysis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350" y="1017263"/>
            <a:ext cx="4572001" cy="310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7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4200"/>
            <a:ext cx="8612276" cy="39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94300"/>
            <a:ext cx="85206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1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0" y="678850"/>
            <a:ext cx="8678001" cy="43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120025"/>
            <a:ext cx="8520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2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1625"/>
            <a:ext cx="8646574" cy="42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0" cy="37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348738"/>
            <a:ext cx="4572000" cy="244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343600"/>
            <a:ext cx="4571999" cy="245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What is a Stock?</a:t>
            </a:r>
            <a:endParaRPr b="1" sz="20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2837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500"/>
              <a:buChar char="●"/>
            </a:pPr>
            <a:r>
              <a:rPr lang="en" sz="1500">
                <a:solidFill>
                  <a:srgbClr val="232323"/>
                </a:solidFill>
                <a:highlight>
                  <a:srgbClr val="FFFFFF"/>
                </a:highlight>
              </a:rPr>
              <a:t>Stocks are the basic units of a company.</a:t>
            </a:r>
            <a:endParaRPr sz="1500">
              <a:solidFill>
                <a:srgbClr val="232323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500"/>
              <a:buChar char="●"/>
            </a:pPr>
            <a:r>
              <a:rPr lang="en" sz="1500">
                <a:solidFill>
                  <a:srgbClr val="232323"/>
                </a:solidFill>
                <a:highlight>
                  <a:srgbClr val="FFFFFF"/>
                </a:highlight>
              </a:rPr>
              <a:t>Based on the demand for a stock, the price can move up or down.</a:t>
            </a:r>
            <a:endParaRPr sz="1500">
              <a:solidFill>
                <a:srgbClr val="232323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Stock Market is a place where investors buy and sell shares in companies.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075" y="742950"/>
            <a:ext cx="3657600" cy="365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Important Terminology</a:t>
            </a:r>
            <a:endParaRPr b="1" sz="2000"/>
          </a:p>
        </p:txBody>
      </p:sp>
      <p:sp>
        <p:nvSpPr>
          <p:cNvPr id="68" name="Google Shape;68;p15"/>
          <p:cNvSpPr txBox="1"/>
          <p:nvPr/>
        </p:nvSpPr>
        <p:spPr>
          <a:xfrm>
            <a:off x="4680600" y="1697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908600" y="12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{59B29254-0FB2-4CD3-94B5-D43B3AA086D9}</a:tableStyleId>
              </a:tblPr>
              <a:tblGrid>
                <a:gridCol w="1007525"/>
                <a:gridCol w="6231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Term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Opening price from the first transaction of the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 price anyone paid for a share during the </a:t>
                      </a:r>
                      <a:r>
                        <a:rPr lang="en"/>
                        <a:t>business</a:t>
                      </a:r>
                      <a:r>
                        <a:rPr lang="en"/>
                        <a:t> hours of exchange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Highest price paid for a share during the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Lowest price paid for a share during the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number of shares </a:t>
                      </a:r>
                      <a:r>
                        <a:rPr lang="en"/>
                        <a:t>exchanged</a:t>
                      </a:r>
                      <a:r>
                        <a:rPr lang="en"/>
                        <a:t> during the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 fund that tracks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the Standard &amp; Poor's (S&amp;P) 500 Index, which comprises of top 500 U.S. companies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89700"/>
            <a:ext cx="316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About the Dataset</a:t>
            </a:r>
            <a:endParaRPr b="1" sz="20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11975" y="3783500"/>
            <a:ext cx="73071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dataset </a:t>
            </a:r>
            <a:r>
              <a:rPr lang="en" sz="1500">
                <a:solidFill>
                  <a:schemeClr val="dk1"/>
                </a:solidFill>
              </a:rPr>
              <a:t>contains</a:t>
            </a:r>
            <a:r>
              <a:rPr lang="en" sz="1500">
                <a:solidFill>
                  <a:schemeClr val="dk1"/>
                </a:solidFill>
              </a:rPr>
              <a:t> data from the year 1984 to 2017 of the FAANG and </a:t>
            </a:r>
            <a:r>
              <a:rPr lang="en" sz="1500">
                <a:solidFill>
                  <a:schemeClr val="dk1"/>
                </a:solidFill>
              </a:rPr>
              <a:t>SPY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dataset contains around 25K rows</a:t>
            </a:r>
            <a:endParaRPr sz="15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75" y="1018000"/>
            <a:ext cx="8219226" cy="259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389700"/>
            <a:ext cx="3163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Visualization</a:t>
            </a:r>
            <a:r>
              <a:rPr b="1" lang="en" sz="2000"/>
              <a:t> Goal</a:t>
            </a:r>
            <a:endParaRPr b="1" sz="20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882300"/>
            <a:ext cx="78666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Create visual </a:t>
            </a:r>
            <a:r>
              <a:rPr lang="en" sz="1500">
                <a:solidFill>
                  <a:schemeClr val="dk1"/>
                </a:solidFill>
              </a:rPr>
              <a:t>representation</a:t>
            </a:r>
            <a:r>
              <a:rPr lang="en" sz="1500">
                <a:solidFill>
                  <a:schemeClr val="dk1"/>
                </a:solidFill>
              </a:rPr>
              <a:t> of stock </a:t>
            </a:r>
            <a:r>
              <a:rPr lang="en" sz="1500">
                <a:solidFill>
                  <a:schemeClr val="dk1"/>
                </a:solidFill>
              </a:rPr>
              <a:t>performance</a:t>
            </a:r>
            <a:r>
              <a:rPr lang="en" sz="1500">
                <a:solidFill>
                  <a:schemeClr val="dk1"/>
                </a:solidFill>
              </a:rPr>
              <a:t> over any given period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Establish relative </a:t>
            </a:r>
            <a:r>
              <a:rPr lang="en" sz="1500">
                <a:solidFill>
                  <a:schemeClr val="dk1"/>
                </a:solidFill>
              </a:rPr>
              <a:t>performance</a:t>
            </a:r>
            <a:r>
              <a:rPr lang="en" sz="1500">
                <a:solidFill>
                  <a:schemeClr val="dk1"/>
                </a:solidFill>
              </a:rPr>
              <a:t> of FAANG stocks compared to a standard fund (SPY)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Answer some of the “what if” questions through visualization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If you invested $1,000, how much would you have now?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If you invested $100 weekly, how much would you have now?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Summarize all the visualizations into a story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Calculated Fields ($1,000 growth)</a:t>
            </a:r>
            <a:endParaRPr b="1" sz="202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00" y="1169875"/>
            <a:ext cx="2743200" cy="5486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300" y="1908904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718513"/>
            <a:ext cx="2743201" cy="9283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8"/>
          <p:cNvSpPr txBox="1"/>
          <p:nvPr/>
        </p:nvSpPr>
        <p:spPr>
          <a:xfrm>
            <a:off x="6175175" y="1136400"/>
            <a:ext cx="28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Buy</a:t>
            </a:r>
            <a:r>
              <a:rPr lang="en"/>
              <a:t> - price at which a share was bought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300" y="2646873"/>
            <a:ext cx="2743200" cy="5882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8"/>
          <p:cNvSpPr txBox="1"/>
          <p:nvPr/>
        </p:nvSpPr>
        <p:spPr>
          <a:xfrm>
            <a:off x="6175175" y="1874900"/>
            <a:ext cx="28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Change</a:t>
            </a:r>
            <a:r>
              <a:rPr lang="en"/>
              <a:t> - price difference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6175175" y="2525350"/>
            <a:ext cx="289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Return %</a:t>
            </a:r>
            <a:r>
              <a:rPr lang="en"/>
              <a:t> - Total return % at the end of the specified period is calculated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6300" y="3425497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8"/>
          <p:cNvSpPr txBox="1"/>
          <p:nvPr/>
        </p:nvSpPr>
        <p:spPr>
          <a:xfrm>
            <a:off x="6196725" y="3391500"/>
            <a:ext cx="28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Amount</a:t>
            </a:r>
            <a:r>
              <a:rPr lang="en"/>
              <a:t> - principal ($1,000) + total capital gain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21121" y="1460004"/>
            <a:ext cx="24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of SPY from 2013 to 2017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Calculated Fields (weekly </a:t>
            </a:r>
            <a:r>
              <a:rPr b="1" lang="en" sz="2020"/>
              <a:t>recurring</a:t>
            </a:r>
            <a:r>
              <a:rPr b="1" lang="en" sz="2020"/>
              <a:t> investment)</a:t>
            </a:r>
            <a:endParaRPr b="1" sz="202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50" y="2969500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050" y="3578563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50" y="4187625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050" y="2356444"/>
            <a:ext cx="2743200" cy="5475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800" y="988241"/>
            <a:ext cx="5486401" cy="12947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9"/>
          <p:cNvSpPr txBox="1"/>
          <p:nvPr/>
        </p:nvSpPr>
        <p:spPr>
          <a:xfrm>
            <a:off x="3637900" y="2430150"/>
            <a:ext cx="4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Amount Invested</a:t>
            </a:r>
            <a:r>
              <a:rPr lang="en"/>
              <a:t> - aggregate of amount invested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637900" y="2895825"/>
            <a:ext cx="4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Shares</a:t>
            </a:r>
            <a:r>
              <a:rPr lang="en"/>
              <a:t> - count of number of shares bought every week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637900" y="3361503"/>
            <a:ext cx="46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Stock </a:t>
            </a:r>
            <a:r>
              <a:rPr b="1" i="1" lang="en"/>
              <a:t>Performance</a:t>
            </a:r>
            <a:r>
              <a:rPr lang="en"/>
              <a:t> - total portfolio amount (amount </a:t>
            </a:r>
            <a:r>
              <a:rPr lang="en"/>
              <a:t>invested</a:t>
            </a:r>
            <a:r>
              <a:rPr lang="en"/>
              <a:t> + total capital gain)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3694700" y="3977100"/>
            <a:ext cx="46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Average Return %</a:t>
            </a:r>
            <a:r>
              <a:rPr lang="en"/>
              <a:t> - </a:t>
            </a:r>
            <a:r>
              <a:rPr lang="en"/>
              <a:t>percentage</a:t>
            </a:r>
            <a:r>
              <a:rPr lang="en"/>
              <a:t> return of current portfolio value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768399" y="897675"/>
            <a:ext cx="31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of FB from 2013 Q4 (filtered Monday)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85725"/>
            <a:ext cx="8520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r>
              <a:rPr lang="en"/>
              <a:t> 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4" y="940550"/>
            <a:ext cx="4912026" cy="40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25" y="1903100"/>
            <a:ext cx="4269101" cy="27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120025"/>
            <a:ext cx="85206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5" y="745800"/>
            <a:ext cx="8341049" cy="3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